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D0D3E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>
      <p:cViewPr varScale="1">
        <p:scale>
          <a:sx n="106" d="100"/>
          <a:sy n="106" d="100"/>
        </p:scale>
        <p:origin x="13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2982193"/>
          </a:xfrm>
        </p:spPr>
        <p:txBody>
          <a:bodyPr>
            <a:noAutofit/>
          </a:bodyPr>
          <a:lstStyle/>
          <a:p>
            <a:pPr marL="18288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Подготовка проекта генерального плана </a:t>
            </a:r>
            <a:r>
              <a:rPr lang="ru-RU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Соколовского сельсовета </a:t>
            </a:r>
            <a:r>
              <a:rPr lang="ru-RU" sz="1600" b="1" cap="al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колыванского</a:t>
            </a:r>
            <a:r>
              <a:rPr lang="ru-RU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r>
              <a:rPr lang="ru-RU" sz="1600" b="1" cap="all" dirty="0">
                <a:latin typeface="Arial" panose="020B0604020202020204" pitchFamily="34" charset="0"/>
                <a:cs typeface="Arial" panose="020B0604020202020204" pitchFamily="34" charset="0"/>
              </a:rPr>
              <a:t>новосибирской области</a:t>
            </a:r>
            <a: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al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cap="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cap="all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Генеральный </a:t>
            </a:r>
            <a:r>
              <a:rPr lang="ru-RU" sz="2000" b="1" cap="all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2000" b="1" cap="all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соколовского</a:t>
            </a:r>
            <a:r>
              <a:rPr lang="ru-RU" sz="2000" b="1" cap="all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сельсовета </a:t>
            </a:r>
            <a:r>
              <a:rPr lang="ru-RU" sz="2000" b="1" cap="all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колыванского</a:t>
            </a:r>
            <a:r>
              <a:rPr lang="ru-RU" sz="2000" b="1" cap="all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новосибирской области</a:t>
            </a:r>
            <a:endParaRPr lang="ru-RU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544522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Заказчик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 Министерство строительства  Новосибирской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Государственный контракт</a:t>
            </a:r>
            <a:r>
              <a:rPr lang="en-US" sz="1000" b="1" dirty="0">
                <a:latin typeface="Arial" pitchFamily="34" charset="0"/>
                <a:cs typeface="Arial" pitchFamily="34" charset="0"/>
              </a:rPr>
              <a:t>: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   ГК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№19000270-ЭА  </a:t>
            </a:r>
            <a:r>
              <a:rPr lang="ru-RU" sz="1000" b="1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23.08.2019 года</a:t>
            </a:r>
            <a:endParaRPr lang="ru-RU" sz="10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latin typeface="Arial" pitchFamily="34" charset="0"/>
                <a:cs typeface="Arial" pitchFamily="34" charset="0"/>
              </a:rPr>
              <a:t>Исполнитель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ООО </a:t>
            </a:r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«Вектор» г. Новосибирск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Шифр проекта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ГП-НКС2019</a:t>
            </a:r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6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6512511" cy="569000"/>
          </a:xfrm>
        </p:spPr>
        <p:txBody>
          <a:bodyPr/>
          <a:lstStyle/>
          <a:p>
            <a:pPr marL="0" indent="0">
              <a:buNone/>
            </a:pP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ПРИЛОЖЕНИЕ 1. </a:t>
            </a:r>
            <a:br>
              <a:rPr lang="ru-RU" sz="1800" b="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ПОЛОЖЕНИЕ О ТЕРРИТОРИАЛЬНОМ ПЛАНИРОВАНИИ</a:t>
            </a: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81841466"/>
              </p:ext>
            </p:extLst>
          </p:nvPr>
        </p:nvGraphicFramePr>
        <p:xfrm>
          <a:off x="395536" y="980728"/>
          <a:ext cx="8496943" cy="5605144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411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8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9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010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1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Многофункциональная общественно-деловая зона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667" marR="12667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20,46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667" marR="12667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0,09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Строительство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пожарного депо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в с.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</a:rPr>
                        <a:t>Соколово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Строительство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спортивного комплекса (спортивные залы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общего пользования, помещения для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физкультурно-оздоровительных </a:t>
                      </a:r>
                    </a:p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занятий) 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с.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Соколово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Строительство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досугового центра с размещением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зрительного зала, помещений для культурно-досуговой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деятельности,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общедоступной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библиотеки, кафе, общей проектной мощностью 300 мест, с возможным размещением центра дополнительного образования детей на 60 мест, в с. Соколово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Зона специализи­рованной  общественной застройки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667" marR="1266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5,39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667" marR="12667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0,02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Плоскостные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сооружения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в с. </a:t>
                      </a:r>
                      <a:r>
                        <a:rPr lang="ru-RU" sz="1200" b="0" dirty="0" err="1">
                          <a:effectLst/>
                        </a:rPr>
                        <a:t>Соколово</a:t>
                      </a:r>
                      <a:r>
                        <a:rPr lang="ru-RU" sz="1200" b="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(хоккейная коробка)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Коммунально-складская зона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667" marR="12667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1,49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2667" marR="126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0,01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24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6512511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ПРИЛОЖЕНИЕ 1. </a:t>
            </a:r>
            <a:br>
              <a:rPr lang="ru-RU" sz="1800" b="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ПОЛОЖЕНИЕ О ТЕРРИТОРИАЛЬНОМ ПЛАНИРОВАНИИ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08775709"/>
              </p:ext>
            </p:extLst>
          </p:nvPr>
        </p:nvGraphicFramePr>
        <p:xfrm>
          <a:off x="395536" y="1052736"/>
          <a:ext cx="8528734" cy="4838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8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8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8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51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99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Зона инженерной  инфраструктуры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0,99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0,01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транспортной инфраструктуры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139,86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0,59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Строительство моста через р. Чик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сельскохозяйственных угодий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13306,20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56,49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садоводческих, огороднических или дачных некоммерческих товариществ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1460,75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6,20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Производственная зона сельскохозяйственных предприятий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229,83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0,98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Иные зоны сельскохозяйственного назначения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43,16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0,18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7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indent="-21590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озелененных территорий общего пользования (лесопарки, парки, сады, скверы, бульвары, городские  леса)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139,51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0,59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Зона отдыха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7,80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0,03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Зона лесов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7107,05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30,17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Зона кладбищ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2,45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0,01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Зона акваторий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837,47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3,56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indent="-21590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складирования и захоронения от­ходов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12,71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772" marR="877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0,05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4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75656" y="1412776"/>
            <a:ext cx="6400800" cy="3474720"/>
          </a:xfrm>
        </p:spPr>
        <p:txBody>
          <a:bodyPr/>
          <a:lstStyle/>
          <a:p>
            <a:pPr marL="0" lvl="8" indent="0" algn="ctr">
              <a:buNone/>
            </a:pPr>
            <a:r>
              <a:rPr lang="ru-RU" sz="3000" dirty="0"/>
              <a:t>ПРОЕКТ ГЕНЕРАЛЬНОГО ПЛАНА </a:t>
            </a:r>
          </a:p>
          <a:p>
            <a:pPr marL="0" lvl="8" indent="0" algn="ctr">
              <a:buNone/>
            </a:pPr>
            <a:r>
              <a:rPr lang="ru-RU" sz="3000" dirty="0"/>
              <a:t>СОКОЛОВСКОГО СЕЛЬСОВЕТА </a:t>
            </a:r>
          </a:p>
          <a:p>
            <a:pPr marL="0" lvl="8" indent="0" algn="ctr">
              <a:buNone/>
            </a:pPr>
            <a:r>
              <a:rPr lang="ru-RU" sz="3000" dirty="0"/>
              <a:t>КОЛЫВАНСКОГО РАЙОНА </a:t>
            </a:r>
          </a:p>
          <a:p>
            <a:pPr marL="0" lvl="8" indent="0" algn="ctr">
              <a:buNone/>
            </a:pPr>
            <a:r>
              <a:rPr lang="ru-RU" sz="3000" dirty="0"/>
              <a:t>НОВОСИБИРСКОЙ ОБЛАСТИ</a:t>
            </a:r>
          </a:p>
          <a:p>
            <a:pPr marL="0" lvl="8" indent="0" algn="ctr">
              <a:buNone/>
            </a:pPr>
            <a:endParaRPr lang="ru-RU" dirty="0"/>
          </a:p>
          <a:p>
            <a:pPr marL="0" lvl="8" indent="0" algn="ctr">
              <a:buNone/>
            </a:pPr>
            <a:r>
              <a:rPr lang="ru-RU" dirty="0" smtClean="0"/>
              <a:t>ОБОСНОВЫВАЮЩАЯ ЧАСТЬ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1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512511" cy="641008"/>
          </a:xfrm>
        </p:spPr>
        <p:txBody>
          <a:bodyPr/>
          <a:lstStyle/>
          <a:p>
            <a:pPr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ЧИСЛЕННОСТЬ НАСЕЛЕНИЯ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8568952" cy="4752528"/>
          </a:xfrm>
        </p:spPr>
        <p:txBody>
          <a:bodyPr>
            <a:noAutofit/>
          </a:bodyPr>
          <a:lstStyle/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Фактическая численность Соколовского сельсовета на начало 2019 года составила 1333 человека.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Плотность постоянного населения в целом составляет 0,06 чел/га.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Расчет численности населения произведен при соблюдении следующих условий:</a:t>
            </a:r>
          </a:p>
          <a:p>
            <a:pPr marL="44450" lvl="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- строительство </a:t>
            </a:r>
            <a:r>
              <a:rPr lang="ru-RU" sz="1400" dirty="0"/>
              <a:t>жилых домов преимущественно усадебного типа с приусадебными участками;</a:t>
            </a:r>
          </a:p>
          <a:p>
            <a:pPr marL="44450" lvl="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- увеличение </a:t>
            </a:r>
            <a:r>
              <a:rPr lang="ru-RU" sz="1400" dirty="0"/>
              <a:t>показателя обеспеченности населения общей площадью жилого фонда до 27,0 </a:t>
            </a:r>
            <a:r>
              <a:rPr lang="ru-RU" sz="1400" dirty="0" err="1"/>
              <a:t>кв.м</a:t>
            </a:r>
            <a:r>
              <a:rPr lang="ru-RU" sz="1400" dirty="0"/>
              <a:t>.</a:t>
            </a:r>
            <a:r>
              <a:rPr lang="ru-RU" sz="1400" baseline="30000" dirty="0"/>
              <a:t> </a:t>
            </a:r>
            <a:r>
              <a:rPr lang="ru-RU" sz="1400" dirty="0"/>
              <a:t>на 1 человека;</a:t>
            </a:r>
          </a:p>
          <a:p>
            <a:pPr marL="44450" lvl="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- средняя </a:t>
            </a:r>
            <a:r>
              <a:rPr lang="ru-RU" sz="1400" dirty="0"/>
              <a:t>площадь участков для индивидуального жилищного строительства составляет около 1500 – 2000 </a:t>
            </a:r>
            <a:r>
              <a:rPr lang="ru-RU" sz="1400" dirty="0" err="1"/>
              <a:t>кв.м</a:t>
            </a:r>
            <a:r>
              <a:rPr lang="ru-RU" sz="1400" dirty="0"/>
              <a:t>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 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Согласно </a:t>
            </a:r>
            <a:r>
              <a:rPr lang="ru-RU" sz="1400" dirty="0"/>
              <a:t>прогнозу Схемы территориального планирования </a:t>
            </a:r>
            <a:r>
              <a:rPr lang="ru-RU" sz="1400" dirty="0" err="1"/>
              <a:t>Колыванского</a:t>
            </a:r>
            <a:r>
              <a:rPr lang="ru-RU" sz="1400" dirty="0"/>
              <a:t> района Новосибирской области с. </a:t>
            </a:r>
            <a:r>
              <a:rPr lang="ru-RU" sz="1400" dirty="0" err="1"/>
              <a:t>Соколово</a:t>
            </a:r>
            <a:r>
              <a:rPr lang="ru-RU" sz="1400" dirty="0"/>
              <a:t> и д. Малый </a:t>
            </a:r>
            <a:r>
              <a:rPr lang="ru-RU" sz="1400" dirty="0" err="1"/>
              <a:t>Оеш</a:t>
            </a:r>
            <a:r>
              <a:rPr lang="ru-RU" sz="1400" dirty="0"/>
              <a:t> отличаются положительной демографической динамикой, благоприятной половозрастной структурой и имеют реальные шансы для увеличения численности населения к расчётному сроку.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В перспективе, Схемой территориального планирования </a:t>
            </a:r>
            <a:r>
              <a:rPr lang="ru-RU" sz="1400" dirty="0" err="1"/>
              <a:t>Колыванского</a:t>
            </a:r>
            <a:r>
              <a:rPr lang="ru-RU" sz="1400" dirty="0"/>
              <a:t> района Новосибирской области выявляется ряд основных проблем, которые необходимо решить. Одна из них – формирование каркаса опорных центров, обеспечивающего сравнительную устойчивость системы расселения.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Таким опорным центром каркаса территории поселения является с. </a:t>
            </a:r>
            <a:r>
              <a:rPr lang="ru-RU" sz="1400" dirty="0" err="1"/>
              <a:t>Соколово</a:t>
            </a:r>
            <a:r>
              <a:rPr lang="ru-RU" sz="1400" dirty="0"/>
              <a:t>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Прогнозная численность (начало 2040 года) составит ориентировочно 1750 человек.</a:t>
            </a:r>
          </a:p>
          <a:p>
            <a:pPr marL="4572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836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512511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cs typeface="Arial" pitchFamily="34" charset="0"/>
              </a:rPr>
              <a:t>ЖИЛИЩНЫЙ ФОНД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568952" cy="5616624"/>
          </a:xfrm>
        </p:spPr>
        <p:txBody>
          <a:bodyPr>
            <a:normAutofit fontScale="55000" lnSpcReduction="20000"/>
          </a:bodyPr>
          <a:lstStyle/>
          <a:p>
            <a:pPr marL="44450" indent="311150" algn="just">
              <a:buNone/>
            </a:pPr>
            <a:r>
              <a:rPr lang="ru-RU" sz="2500" dirty="0"/>
              <a:t>Эффективное использование существующего жилищного фонда зависит от стратегического управления комплексным социально-экономическим развитием муниципального образования, включающим программы развития всех сфер его деятельности.</a:t>
            </a:r>
          </a:p>
          <a:p>
            <a:pPr marL="44450" indent="311150" algn="just">
              <a:buNone/>
            </a:pPr>
            <a:r>
              <a:rPr lang="x-none" sz="2500" dirty="0"/>
              <a:t>Площадь </a:t>
            </a:r>
            <a:r>
              <a:rPr lang="ru-RU" sz="2500" dirty="0"/>
              <a:t>жилищного фонда Соколовского сельсовета</a:t>
            </a:r>
            <a:r>
              <a:rPr lang="x-none" sz="2500" dirty="0"/>
              <a:t> составляет 28,06</a:t>
            </a:r>
            <a:r>
              <a:rPr lang="ru-RU" sz="2500" dirty="0"/>
              <a:t> тысяч </a:t>
            </a:r>
            <a:r>
              <a:rPr lang="ru-RU" sz="2500" dirty="0" err="1"/>
              <a:t>кв.м</a:t>
            </a:r>
            <a:r>
              <a:rPr lang="ru-RU" sz="2500" dirty="0"/>
              <a:t>. </a:t>
            </a:r>
            <a:r>
              <a:rPr lang="x-none" sz="2500" dirty="0"/>
              <a:t>Площадь муниципального жилищного фонда</a:t>
            </a:r>
            <a:r>
              <a:rPr lang="ru-RU" sz="2500" dirty="0"/>
              <a:t> составляет 3,9 тысяч </a:t>
            </a:r>
            <a:r>
              <a:rPr lang="ru-RU" sz="2500" dirty="0" err="1"/>
              <a:t>кв.м</a:t>
            </a:r>
            <a:r>
              <a:rPr lang="ru-RU" sz="2500" dirty="0"/>
              <a:t>.</a:t>
            </a:r>
          </a:p>
          <a:p>
            <a:pPr marL="44450" indent="311150" algn="just">
              <a:buNone/>
            </a:pPr>
            <a:r>
              <a:rPr lang="ru-RU" sz="2500" dirty="0"/>
              <a:t>В целом, проанализировав существующие параметры жилой застройки Соколовского сельсовета, можно сделать следующий вывод: средняя жилищная обеспеченность населения в целом по </a:t>
            </a:r>
            <a:r>
              <a:rPr lang="ru-RU" sz="2500" dirty="0" smtClean="0"/>
              <a:t>Соколовскому сельсовету составляет 21 </a:t>
            </a:r>
            <a:r>
              <a:rPr lang="ru-RU" sz="2500" dirty="0" err="1" smtClean="0"/>
              <a:t>кв.м</a:t>
            </a:r>
            <a:r>
              <a:rPr lang="ru-RU" sz="2500" dirty="0" smtClean="0"/>
              <a:t>. на человека.</a:t>
            </a:r>
          </a:p>
          <a:p>
            <a:pPr marL="44450" indent="311150" algn="just">
              <a:buNone/>
            </a:pPr>
            <a:r>
              <a:rPr lang="ru-RU" sz="2500" dirty="0" smtClean="0"/>
              <a:t> </a:t>
            </a:r>
          </a:p>
          <a:p>
            <a:pPr marL="44450" indent="311150" algn="just">
              <a:buNone/>
            </a:pPr>
            <a:r>
              <a:rPr lang="ru-RU" sz="2500" dirty="0" smtClean="0"/>
              <a:t>Площадь </a:t>
            </a:r>
            <a:r>
              <a:rPr lang="ru-RU" sz="2500" dirty="0"/>
              <a:t>территории жилой застройки к концу расчетного срока в границах Соколовского сельсовета должна составить порядка 247,24 га. Плотность населения на территориях жилой застройки в населенных пунктах поселения составит 0,07 чел./га. </a:t>
            </a:r>
          </a:p>
          <a:p>
            <a:pPr marL="44450" indent="311150" algn="just">
              <a:buNone/>
            </a:pPr>
            <a:r>
              <a:rPr lang="ru-RU" sz="2500" dirty="0"/>
              <a:t>Согласно стратегии социально-экономического развития Новосибирской области, на период до 2025 года одной из главных задач в области жилищного строительства является повышение уровня обеспеченности жильем к 2025 г. до 33-35 </a:t>
            </a:r>
            <a:r>
              <a:rPr lang="ru-RU" sz="2500" dirty="0" err="1"/>
              <a:t>кв.м</a:t>
            </a:r>
            <a:r>
              <a:rPr lang="ru-RU" sz="2500" dirty="0"/>
              <a:t>. общей площади на человека. В Концепции долгосрочного социально-экономического развития РФ до 2020 года в качестве нормы жилищной обеспеченности приняты 28-35 кв. м на человека.</a:t>
            </a:r>
          </a:p>
          <a:p>
            <a:pPr marL="44450" indent="3111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/>
              <a:t>В Схеме территориального планирования </a:t>
            </a:r>
            <a:r>
              <a:rPr lang="ru-RU" sz="2500" dirty="0" err="1"/>
              <a:t>Колыванского</a:t>
            </a:r>
            <a:r>
              <a:rPr lang="ru-RU" sz="2500" dirty="0"/>
              <a:t> района приняты следующие показатели обеспеченности населения общей площадью жилого фонда – повышение уровня жилищной обеспеченности на одного человека с 22,6 </a:t>
            </a:r>
            <a:r>
              <a:rPr lang="ru-RU" sz="2500" dirty="0" err="1"/>
              <a:t>кв.м</a:t>
            </a:r>
            <a:r>
              <a:rPr lang="ru-RU" sz="2500" dirty="0"/>
              <a:t>. до 30 </a:t>
            </a:r>
            <a:r>
              <a:rPr lang="ru-RU" sz="2500" dirty="0" err="1"/>
              <a:t>кв.м</a:t>
            </a:r>
            <a:r>
              <a:rPr lang="ru-RU" sz="2500" dirty="0"/>
              <a:t>.</a:t>
            </a:r>
          </a:p>
          <a:p>
            <a:pPr marL="44450" indent="311150" algn="just">
              <a:buNone/>
            </a:pPr>
            <a:r>
              <a:rPr lang="ru-RU" sz="2500" dirty="0"/>
              <a:t>В генеральном плане на расчетный срок средняя жилищная обеспеченность принята равной 27 </a:t>
            </a:r>
            <a:r>
              <a:rPr lang="ru-RU" sz="2500" dirty="0" err="1"/>
              <a:t>кв.м</a:t>
            </a:r>
            <a:r>
              <a:rPr lang="ru-RU" sz="2500" dirty="0"/>
              <a:t>. на человека. Жилищный фонд населенных пунктов Соколовского сельсовета составит 47,25 </a:t>
            </a:r>
            <a:r>
              <a:rPr lang="ru-RU" sz="2500" dirty="0" err="1"/>
              <a:t>тыс.кв.м</a:t>
            </a:r>
            <a:r>
              <a:rPr lang="ru-RU" sz="2500" dirty="0"/>
              <a:t>.</a:t>
            </a:r>
          </a:p>
          <a:p>
            <a:pPr marL="44450" indent="311150" algn="just">
              <a:buNone/>
            </a:pPr>
            <a:r>
              <a:rPr lang="ru-RU" sz="2500" dirty="0"/>
              <a:t>Увеличение площади жилых зон на территории Соколовского сельсовета запланировано за счет уплотнения существующей жилой застройки и размещения новых жилых кварталов в юго-западной и северо-восточной частях с. </a:t>
            </a:r>
            <a:r>
              <a:rPr lang="ru-RU" sz="2500" dirty="0" err="1"/>
              <a:t>Соколово</a:t>
            </a:r>
            <a:r>
              <a:rPr lang="ru-RU" sz="2500" dirty="0"/>
              <a:t>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2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9" y="188640"/>
            <a:ext cx="6408712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cs typeface="Arial" pitchFamily="34" charset="0"/>
              </a:rPr>
              <a:t>ТРАНСПОРТНАЯ ИНФРАСТРУКТУРА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568952" cy="4104456"/>
          </a:xfrm>
        </p:spPr>
        <p:txBody>
          <a:bodyPr>
            <a:normAutofit/>
          </a:bodyPr>
          <a:lstStyle/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Общая </a:t>
            </a:r>
            <a:r>
              <a:rPr lang="ru-RU" sz="1400" dirty="0"/>
              <a:t>протяженность автомобильных дорог 59,48 км. В целом характер дорожной сети поселка соответствует сложившейся планировочной структуре поселения. Сеть дорог поселения можно охарактеризовать как достаточно развитую.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Протяженность </a:t>
            </a:r>
            <a:r>
              <a:rPr lang="ru-RU" sz="1400" dirty="0"/>
              <a:t>автомобильных дорог – всего 14005 м, в том числе дорог с твердым покрытием – 5386 м. Плотность сети улиц и дорог сельсовета составляет 0,08 км/</a:t>
            </a:r>
            <a:r>
              <a:rPr lang="ru-RU" sz="1400" dirty="0" err="1"/>
              <a:t>кв.км</a:t>
            </a:r>
            <a:r>
              <a:rPr lang="ru-RU" sz="1400" dirty="0"/>
              <a:t>., что ниже рекомендуемой (1,5 км/</a:t>
            </a:r>
            <a:r>
              <a:rPr lang="ru-RU" sz="1400" dirty="0" err="1"/>
              <a:t>кв.км</a:t>
            </a:r>
            <a:r>
              <a:rPr lang="ru-RU" sz="1400" dirty="0"/>
              <a:t>.). Удельный вес освещенных улиц в общей протяженности улиц 77%.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/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На </a:t>
            </a:r>
            <a:r>
              <a:rPr lang="ru-RU" sz="1400" dirty="0"/>
              <a:t>расчетный срок реализации Генерального плана предусмотрено увеличение </a:t>
            </a:r>
            <a:r>
              <a:rPr lang="ru-RU" sz="1400" dirty="0" err="1"/>
              <a:t>категорийности</a:t>
            </a:r>
            <a:r>
              <a:rPr lang="ru-RU" sz="1400" dirty="0"/>
              <a:t> автомобильной дороги регионального значения К-11 с </a:t>
            </a:r>
            <a:r>
              <a:rPr lang="en-US" sz="1400" dirty="0"/>
              <a:t>IV</a:t>
            </a:r>
            <a:r>
              <a:rPr lang="ru-RU" sz="1400" dirty="0"/>
              <a:t> технической категории до </a:t>
            </a:r>
            <a:r>
              <a:rPr lang="en-US" sz="1400" dirty="0"/>
              <a:t>III</a:t>
            </a:r>
            <a:r>
              <a:rPr lang="ru-RU" sz="1400" dirty="0"/>
              <a:t>, увеличение придорожной полосы с 50 м до 100 м. 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Мероприятия по увеличению </a:t>
            </a:r>
            <a:r>
              <a:rPr lang="ru-RU" sz="1400" dirty="0" err="1"/>
              <a:t>категорийности</a:t>
            </a:r>
            <a:r>
              <a:rPr lang="ru-RU" sz="1400" dirty="0"/>
              <a:t> автомобильной дороги регионального значения К-11 с </a:t>
            </a:r>
            <a:r>
              <a:rPr lang="en-US" sz="1400" dirty="0"/>
              <a:t>IV</a:t>
            </a:r>
            <a:r>
              <a:rPr lang="ru-RU" sz="1400" dirty="0"/>
              <a:t> технической категории на </a:t>
            </a:r>
            <a:r>
              <a:rPr lang="en-US" sz="1400" dirty="0"/>
              <a:t>III</a:t>
            </a:r>
            <a:r>
              <a:rPr lang="ru-RU" sz="1400" dirty="0"/>
              <a:t>, увеличению придорожной полосы с 50 м до 100 м на территории Соколовского сельсовета приняты в соответствии с материалами ранее утвержденного Генерального плана Соколовского сельсовета Колыванского района Новосибирской области, для обеспечения проектируемых территорий транспортными </a:t>
            </a:r>
            <a:r>
              <a:rPr lang="ru-RU" sz="1400" dirty="0" smtClean="0"/>
              <a:t>связями.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Проектом </a:t>
            </a:r>
            <a:r>
              <a:rPr lang="ru-RU" sz="1400" dirty="0"/>
              <a:t>Генерального плана даны предложения по </a:t>
            </a:r>
            <a:r>
              <a:rPr lang="ru-RU" sz="1400" dirty="0"/>
              <a:t>строительству моста через р. Чик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112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512511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 smtClean="0">
                <a:solidFill>
                  <a:schemeClr val="tx1"/>
                </a:solidFill>
                <a:cs typeface="Arial" pitchFamily="34" charset="0"/>
              </a:rPr>
              <a:t>ИНЖЕНЕРНАЯ ИНФРАСТРУКТУРА. ВОДОСНАБЖЕНИЕ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7818" y="836712"/>
            <a:ext cx="8584662" cy="5832648"/>
          </a:xfrm>
        </p:spPr>
        <p:txBody>
          <a:bodyPr>
            <a:noAutofit/>
          </a:bodyPr>
          <a:lstStyle/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kern="0" dirty="0"/>
              <a:t>Водоснабжение Соколовского сельсовета осуществляется из 4 артезианских скважин. Общая производительность составляет 192 </a:t>
            </a:r>
            <a:r>
              <a:rPr lang="ru-RU" sz="1200" kern="0" dirty="0" err="1"/>
              <a:t>куб.м</a:t>
            </a:r>
            <a:r>
              <a:rPr lang="ru-RU" sz="1200" kern="0" dirty="0"/>
              <a:t>./</a:t>
            </a:r>
            <a:r>
              <a:rPr lang="ru-RU" sz="1200" kern="0" dirty="0" err="1"/>
              <a:t>сут</a:t>
            </a:r>
            <a:r>
              <a:rPr lang="ru-RU" sz="1200" kern="0" dirty="0"/>
              <a:t>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kern="0" dirty="0"/>
              <a:t>Водоснабжение в населенных пунктах сельсовета осуществляется путем отбора воды из подземных источников. Артезианские скважины снабжены погружными насосами марки ЭЦВ-5-4-75, средняя глубина скважин составляет 50 метров. Из скважин вода подается в водонапорные башни с последующей подачей воды в разводящую сеть. При пожаре вода подается из скважин погружным насосом прямо в сеть.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kern="0" dirty="0"/>
              <a:t>Суммарная протяженность сетей водоснабжения на период разработки проекта составила 9,51 км.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kern="0" dirty="0"/>
              <a:t> 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kern="0" dirty="0"/>
              <a:t>Для повышения комфортности проживания населения, проживающего на территории Соколовского сельсовета, проектом Генерального плана предусмотрены следующие мероприятия:</a:t>
            </a:r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 smtClean="0"/>
              <a:t>Расширение </a:t>
            </a:r>
            <a:r>
              <a:rPr lang="x-none" sz="1200" kern="0" dirty="0"/>
              <a:t>существующих сетей централизованного водоснабжения.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 smtClean="0"/>
              <a:t>Реконструкция </a:t>
            </a:r>
            <a:r>
              <a:rPr lang="x-none" sz="1200" kern="0" dirty="0"/>
              <a:t>существующих сооружений и сетей водоснабжения.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Разведка и бурение новых скважин.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Тампонаж недействующих скважин, для улучшения экологического состояния подземных вод.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Строительство водоочистных сооружений при скважинных водозаборах, либо оборудование скважин водоочистными фильтрами (при несоответствии качество добываемой воды требованиям СанПиН 2.1.4.1074-01).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Замена силового оборудования насосных установок скважин на современное, с лучшими показателями по надежности и более высоким КПД.  Также на всех насосных установках предлагается применить агрегаты с блоками частотной регулировки.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Установка приборов учета воды.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Ремонт водопроводной сети в д. Малый Оеш, протяженностью 2 км.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Ремонт водопроводной сети в с. Соколово, протяженностью 1,5 км.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Строительство скважины в с. Соколово.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ru-RU" sz="1200" kern="0" dirty="0"/>
              <a:t>Пожарный</a:t>
            </a:r>
            <a:r>
              <a:rPr lang="x-none" sz="1200" kern="0" dirty="0"/>
              <a:t> водопро­вод низкого давления, объединенный с хозяйственно-питьевым водопроводом.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ru-RU" sz="1200" kern="0" dirty="0"/>
              <a:t>Установка</a:t>
            </a:r>
            <a:r>
              <a:rPr lang="x-none" sz="1200" kern="0" dirty="0"/>
              <a:t> пожарных гидрантов в системе водоснабжения.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Рекомендуется ввести автоматизированную систему дистанционного контроля напоров, которая позволит проконтролировать колебания напоров, снизить аварийность и тем самым сократить потери.</a:t>
            </a:r>
            <a:endParaRPr lang="ru-RU" sz="1200" kern="0" dirty="0"/>
          </a:p>
          <a:p>
            <a:pPr marL="0" lvl="0" indent="1778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177800" algn="l"/>
                <a:tab pos="266700" algn="l"/>
              </a:tabLst>
            </a:pPr>
            <a:r>
              <a:rPr lang="x-none" sz="1200" kern="0" dirty="0"/>
              <a:t>Рекомендуется разработать проект зон санитарной охраны источника водоснабжения.</a:t>
            </a:r>
            <a:endParaRPr lang="ru-RU" sz="1200" kern="0" dirty="0"/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200" kern="0" dirty="0"/>
              <a:t>При выполнении рабочего проекта планировки в развитие генерального плана, необходимо, на основании уточненных расчетов инженерных нагрузок и соответствующих технических условий, разработать принципиальные схемы размещения водопроводных сетей и сооружений инженерно-технического обеспечения</a:t>
            </a:r>
            <a:r>
              <a:rPr lang="ru-RU" sz="1100" kern="0" dirty="0"/>
              <a:t>.</a:t>
            </a:r>
          </a:p>
          <a:p>
            <a:pPr algn="just"/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23878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52728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ИНЖЕНЕРНАЯ ИНФРАСТРУКТУРА. </a:t>
            </a:r>
            <a:r>
              <a:rPr lang="ru-RU" sz="1800" dirty="0" smtClean="0">
                <a:solidFill>
                  <a:schemeClr val="tx1"/>
                </a:solidFill>
                <a:cs typeface="Arial" pitchFamily="34" charset="0"/>
              </a:rPr>
              <a:t>ВОДООТВЕДЕНИЕ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568952" cy="4896544"/>
          </a:xfrm>
        </p:spPr>
        <p:txBody>
          <a:bodyPr>
            <a:noAutofit/>
          </a:bodyPr>
          <a:lstStyle/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В настоящее время в Соколовском сельсовете централизованная система канализации отсутствует. </a:t>
            </a:r>
            <a:r>
              <a:rPr lang="ru-RU" sz="1400" dirty="0" err="1"/>
              <a:t>Канализование</a:t>
            </a:r>
            <a:r>
              <a:rPr lang="ru-RU" sz="1400" dirty="0"/>
              <a:t> жилых и общественных зданий осуществляется в выгребные ямы.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/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Для </a:t>
            </a:r>
            <a:r>
              <a:rPr lang="ru-RU" sz="1400" dirty="0"/>
              <a:t>повышения комфортности проживания населения, проживающего на территории Соколовского сельсовета, проектом Генерального плана предусмотрены следующие мероприятия:</a:t>
            </a:r>
          </a:p>
          <a:p>
            <a:pPr marL="0" lvl="0" indent="331788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1400" dirty="0"/>
              <a:t>Отведение стоков от объектов соцкультбыта и части жилой застройки рекомендуется в локальные очистные установки (на весь период реализации проекта).</a:t>
            </a:r>
            <a:endParaRPr lang="ru-RU" sz="1400" dirty="0"/>
          </a:p>
          <a:p>
            <a:pPr marL="0" lvl="0" indent="331788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1400" dirty="0"/>
              <a:t>Реконструкция очистных сооружений (на весь период реализации проекта).</a:t>
            </a:r>
            <a:endParaRPr lang="ru-RU" sz="1400" dirty="0"/>
          </a:p>
          <a:p>
            <a:pPr marL="0" lvl="0" indent="331788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1400" dirty="0"/>
              <a:t>Осуществление противопаводковых мероприятий (на весь период реализации проекта).</a:t>
            </a:r>
            <a:endParaRPr lang="ru-RU" sz="1400" dirty="0"/>
          </a:p>
          <a:p>
            <a:pPr marL="0" lvl="0" indent="331788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1400" dirty="0"/>
              <a:t>Выполнение мероприятий по санитарному благоустройству территории Соколовского сельсовета: оборудование канализацией, устройство водонепроницаемых выгребов, организация отвода поверхностного стока (на весь период реализации проекта).</a:t>
            </a:r>
            <a:endParaRPr lang="ru-RU" sz="1400" dirty="0"/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dirty="0"/>
              <a:t>При выполнении рабочего проекта планировки в развитие генерального плана, необходимо, на основании уточненных расчетов инженерных нагрузок и соответствующих технических условий, разработать принципиальные схемы размещения водопроводных сетей и сооружений инженерно-технического обеспечения</a:t>
            </a:r>
            <a:r>
              <a:rPr lang="ru-RU" sz="1400" dirty="0"/>
              <a:t>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Генеральным планом предусматривается установка накопительных емкостей полной заводской готовности на территории абонентов. Обеспечить специализированный транспорт для транспортировки сточных вод из накопительных емкостей на канализационное очистное сооружение.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868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512511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ИНЖЕНЕРНАЯ ИНФРАСТРУКТУРА. </a:t>
            </a:r>
            <a:r>
              <a:rPr lang="ru-RU" sz="1800" dirty="0" smtClean="0">
                <a:solidFill>
                  <a:schemeClr val="tx1"/>
                </a:solidFill>
                <a:cs typeface="Arial" pitchFamily="34" charset="0"/>
              </a:rPr>
              <a:t>ТЕПЛОСНАБЖЕНИЕ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8568952" cy="5616624"/>
          </a:xfrm>
        </p:spPr>
        <p:txBody>
          <a:bodyPr>
            <a:noAutofit/>
          </a:bodyPr>
          <a:lstStyle/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На </a:t>
            </a:r>
            <a:r>
              <a:rPr lang="ru-RU" sz="1400" kern="0" dirty="0"/>
              <a:t>территории Соколовского сельсовета один источник централизованного теплоснабжения.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/>
              <a:t>Мощность </a:t>
            </a:r>
            <a:r>
              <a:rPr lang="ru-RU" sz="1400" kern="0" dirty="0" smtClean="0"/>
              <a:t>газовой </a:t>
            </a:r>
            <a:r>
              <a:rPr lang="ru-RU" sz="1400" kern="0" dirty="0"/>
              <a:t>котельной составляет 0,90 Гкал/ч. Установлены котлы марки КВ-1,1 газ, 2 штуки.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/>
              <a:t>Теплоснабжение осуществляется по закрытой двухтрубной схеме.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/>
              <a:t>Охват населения централизованной системой теплоснабжения составляет 1604,7 </a:t>
            </a:r>
            <a:r>
              <a:rPr lang="ru-RU" sz="1400" kern="0" dirty="0" err="1"/>
              <a:t>кв.м</a:t>
            </a:r>
            <a:r>
              <a:rPr lang="ru-RU" sz="1400" kern="0" dirty="0"/>
              <a:t>. жилого фонда.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/>
              <a:t>Суммарная протяженность сетей теплоснабжения на период разработки проекта составила 0,2 км.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/>
              <a:t> 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 smtClean="0"/>
              <a:t>Генеральным </a:t>
            </a:r>
            <a:r>
              <a:rPr lang="ru-RU" sz="1400" kern="0" dirty="0"/>
              <a:t>планом предусматривается реконструкция действующей системы централизованного теплоснабжения. 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/>
              <a:t>Реконструкция действующей системы централизованного теплоснабжения заключается в перекладке ветхих теплопроводных сетей, не отвечающих условиям надежной </a:t>
            </a:r>
            <a:r>
              <a:rPr lang="ru-RU" sz="1400" kern="0" dirty="0" smtClean="0"/>
              <a:t>эксплуатации.</a:t>
            </a:r>
            <a:endParaRPr lang="ru-RU" sz="1400" kern="0" dirty="0"/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/>
              <a:t>Для повышения комфортности проживания населения, проживающего на территории Соколовского сельсовета, проектом Генерального плана предусмотрены следующие мероприятия:</a:t>
            </a:r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x-none" sz="1400" kern="0" dirty="0"/>
              <a:t>Реконструкция существующих теплосетей, с целью уменьшения потерь тепла и повышения энергоэффективности использования топлива (на весь период реализации проекта).</a:t>
            </a:r>
            <a:endParaRPr lang="ru-RU" sz="1400" kern="0" dirty="0"/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x-none" sz="1400" kern="0" dirty="0"/>
              <a:t>Внедрение у потребителей приборов учета тепла и систем регулирования тепловой энергии (на весь период реализации проекта).</a:t>
            </a:r>
            <a:endParaRPr lang="ru-RU" sz="1400" kern="0" dirty="0"/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x-none" sz="1400" kern="0" dirty="0"/>
              <a:t>Переход на локальные системы отопления, с целью снижения затрат на системы теплоснабжения (на весь период реализации проекта).</a:t>
            </a:r>
            <a:endParaRPr lang="ru-RU" sz="1400" kern="0" dirty="0"/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kern="0" dirty="0" smtClean="0"/>
              <a:t>При </a:t>
            </a:r>
            <a:r>
              <a:rPr lang="ru-RU" sz="1400" kern="0" dirty="0"/>
              <a:t>выполнении рабочего проекта планировки в развитие генерального плана, необходимо, на основании уточненных расчетов инженерных нагрузок и соответствующих технических условий, разработать принципиальные схемы размещения сетей газоснабжения и сооружений инженерно-технического обеспечения.</a:t>
            </a:r>
          </a:p>
          <a:p>
            <a:pPr marL="0" indent="3556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389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6512511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ИНЖЕНЕРНАЯ ИНФРАСТРУКТУРА. </a:t>
            </a:r>
            <a:r>
              <a:rPr lang="ru-RU" sz="1800" dirty="0" smtClean="0">
                <a:solidFill>
                  <a:schemeClr val="tx1"/>
                </a:solidFill>
                <a:cs typeface="Arial" pitchFamily="34" charset="0"/>
              </a:rPr>
              <a:t>ЭЛЕКТРОСНАБЖЕНИЕ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8568952" cy="5544616"/>
          </a:xfrm>
        </p:spPr>
        <p:txBody>
          <a:bodyPr>
            <a:normAutofit fontScale="70000" lnSpcReduction="20000"/>
          </a:bodyPr>
          <a:lstStyle/>
          <a:p>
            <a:pPr marL="44450" indent="3111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000" kern="0" dirty="0"/>
              <a:t>Электроснабжение </a:t>
            </a:r>
            <a:r>
              <a:rPr lang="ru-RU" sz="2000" kern="0" dirty="0"/>
              <a:t>Соколовского сельсовета</a:t>
            </a:r>
            <a:r>
              <a:rPr lang="x-none" sz="2000" kern="0" dirty="0"/>
              <a:t> централизовано обеспечивает энергокомпания Открытое акционерное общество «Новосибирскэнерго». </a:t>
            </a:r>
            <a:endParaRPr lang="ru-RU" sz="2000" kern="0" dirty="0"/>
          </a:p>
          <a:p>
            <a:pPr marL="44450" indent="3111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0" dirty="0"/>
              <a:t>Электроснабжение Соколовского сельсовета осуществляется от электроподстанции ПС 110/10 </a:t>
            </a:r>
            <a:r>
              <a:rPr lang="ru-RU" sz="2000" kern="0" dirty="0" err="1"/>
              <a:t>кВ</a:t>
            </a:r>
            <a:r>
              <a:rPr lang="ru-RU" sz="2000" kern="0" dirty="0"/>
              <a:t> «Колывань», марка установленных трансформаторов ТДН-16000, 2 </a:t>
            </a:r>
            <a:r>
              <a:rPr lang="ru-RU" sz="2000" kern="0" dirty="0" err="1"/>
              <a:t>шт</a:t>
            </a:r>
            <a:r>
              <a:rPr lang="ru-RU" sz="2000" kern="0" dirty="0"/>
              <a:t>, 92% загрузки.</a:t>
            </a:r>
          </a:p>
          <a:p>
            <a:pPr marL="44450" indent="3111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0" dirty="0"/>
              <a:t>Между поселками проложены воздушные линии ВЛ 10 </a:t>
            </a:r>
            <a:r>
              <a:rPr lang="ru-RU" sz="2000" kern="0" dirty="0" err="1"/>
              <a:t>кВ.</a:t>
            </a:r>
            <a:r>
              <a:rPr lang="ru-RU" sz="2000" kern="0" dirty="0"/>
              <a:t> Для трансформирования потребных мощностей предусматриваются трансформаторные подстанции ТП 10/0,4 </a:t>
            </a:r>
            <a:r>
              <a:rPr lang="ru-RU" sz="2000" kern="0" dirty="0" err="1"/>
              <a:t>кВ.</a:t>
            </a:r>
            <a:r>
              <a:rPr lang="ru-RU" sz="2000" kern="0" dirty="0"/>
              <a:t> </a:t>
            </a:r>
          </a:p>
          <a:p>
            <a:pPr marL="44450" indent="311150" algn="just">
              <a:buNone/>
            </a:pPr>
            <a:endParaRPr lang="ru-RU" sz="2000" kern="0" dirty="0"/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0" dirty="0" smtClean="0"/>
              <a:t>Для </a:t>
            </a:r>
            <a:r>
              <a:rPr lang="ru-RU" sz="2000" kern="0" dirty="0"/>
              <a:t>обеспечения расчетных параметров комплексного территориального развития поселения, с учетом изменения планировочной структуры поселения на расчетный период, а также для повышения надежности, безопасности и эффективности электроснабжения, генеральным планом предлагается выполнить следующие мероприятия по развитию, реконструкции и модернизации объектов электросетевого хозяйства:</a:t>
            </a:r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2000" kern="0" dirty="0"/>
              <a:t>Замена проводов и опор ВЛ (на весь период реализации проекта).</a:t>
            </a:r>
            <a:endParaRPr lang="ru-RU" sz="2000" kern="0" dirty="0"/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2000" kern="0" dirty="0"/>
              <a:t>Замена силового оборудования на более современное, с увеличением мощности (на весь период реализации проекта).</a:t>
            </a:r>
            <a:endParaRPr lang="ru-RU" sz="2000" kern="0" dirty="0"/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2000" kern="0" dirty="0"/>
              <a:t>Реконструкция существующих подстанций (на весь период реализации проекта).</a:t>
            </a:r>
            <a:endParaRPr lang="ru-RU" sz="2000" kern="0" dirty="0"/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x-none" sz="2000" kern="0" dirty="0"/>
              <a:t>Реализация мероприятий по снижению уровня потерь в электрических сетях при передаче, трансформировании и потреблении (на весь период реализации проекта).</a:t>
            </a:r>
            <a:endParaRPr lang="ru-RU" sz="2000" kern="0" dirty="0"/>
          </a:p>
          <a:p>
            <a:pPr marL="0" lvl="0" indent="355600" algn="just"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  <a:tabLst>
                <a:tab pos="266700" algn="l"/>
              </a:tabLst>
            </a:pPr>
            <a:r>
              <a:rPr lang="ru-RU" sz="2000" kern="0" dirty="0"/>
              <a:t>Строительство отдельных трансформаторных подстанций для котельных, водонапорных башен и скважин (на весь период реализации проекта).</a:t>
            </a:r>
          </a:p>
          <a:p>
            <a:pPr marL="44450" indent="3111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kern="0" dirty="0"/>
              <a:t>При выполнении рабочего проекта планировки в развитие генерального плана, необходимо, на основании уточненных расчетов инженерных нагрузок и соответствующих технических условий, разработать принципиальные схемы размещения сетей электроснабжения и сооружений инженерно-технического обеспечения.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72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ОБЩИЕ ПОЛОЖЕНИЯ</a:t>
            </a:r>
            <a:endParaRPr lang="ru-RU" sz="1800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62139" y="1340768"/>
            <a:ext cx="8530340" cy="2160240"/>
          </a:xfrm>
        </p:spPr>
        <p:txBody>
          <a:bodyPr>
            <a:noAutofit/>
          </a:bodyPr>
          <a:lstStyle/>
          <a:p>
            <a:pPr marL="0" indent="35560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dirty="0">
                <a:solidFill>
                  <a:srgbClr val="002060"/>
                </a:solidFill>
                <a:cs typeface="Arial" pitchFamily="34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cs typeface="Arial" pitchFamily="34" charset="0"/>
              </a:rPr>
              <a:t>соответствии с требованиями государственного контракта ГК № </a:t>
            </a:r>
            <a:r>
              <a:rPr lang="ru-RU" sz="1400" b="1" dirty="0" smtClean="0">
                <a:solidFill>
                  <a:schemeClr val="tx1"/>
                </a:solidFill>
                <a:cs typeface="Arial" pitchFamily="34" charset="0"/>
              </a:rPr>
              <a:t>19000270-ЭА </a:t>
            </a:r>
            <a:r>
              <a:rPr lang="ru-RU" sz="1400" b="1" dirty="0">
                <a:solidFill>
                  <a:schemeClr val="tx1"/>
                </a:solidFill>
                <a:cs typeface="Arial" pitchFamily="34" charset="0"/>
              </a:rPr>
              <a:t>от </a:t>
            </a:r>
            <a:r>
              <a:rPr lang="ru-RU" sz="1400" b="1" dirty="0" smtClean="0">
                <a:solidFill>
                  <a:schemeClr val="tx1"/>
                </a:solidFill>
                <a:cs typeface="Arial" pitchFamily="34" charset="0"/>
              </a:rPr>
              <a:t>23.08.2019 года</a:t>
            </a:r>
            <a:r>
              <a:rPr lang="ru-RU" sz="1400" b="1" dirty="0">
                <a:solidFill>
                  <a:schemeClr val="tx1"/>
                </a:solidFill>
                <a:cs typeface="Arial" pitchFamily="34" charset="0"/>
              </a:rPr>
              <a:t>, а также с неотъемлемым его приложением – Техническим заданием перед ООО </a:t>
            </a:r>
            <a:r>
              <a:rPr lang="ru-RU" sz="1400" b="1" dirty="0" smtClean="0">
                <a:solidFill>
                  <a:schemeClr val="tx1"/>
                </a:solidFill>
                <a:cs typeface="Arial" pitchFamily="34" charset="0"/>
              </a:rPr>
              <a:t>«Вектор» </a:t>
            </a:r>
            <a:r>
              <a:rPr lang="ru-RU" sz="1400" b="1" dirty="0">
                <a:solidFill>
                  <a:schemeClr val="tx1"/>
                </a:solidFill>
                <a:cs typeface="Arial" pitchFamily="34" charset="0"/>
              </a:rPr>
              <a:t>были поставлены следующие задачи:</a:t>
            </a:r>
          </a:p>
          <a:p>
            <a:pPr marL="0" indent="35560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400" b="1" dirty="0">
                <a:solidFill>
                  <a:schemeClr val="tx1"/>
                </a:solidFill>
                <a:cs typeface="Arial" pitchFamily="34" charset="0"/>
              </a:rPr>
              <a:t>- определение назначения территорий исходя из совокупности социальных, экономических, экологических и иных факторов в целях обеспечения устойчивого развития территорий, развития инженерной, транспортной и социальной инфраструктур, обеспечения учета интересов граждан и их объединений, Российской Федерации, субъектов Российской Федерации, муниципальных образований.</a:t>
            </a:r>
          </a:p>
          <a:p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2140" y="3573016"/>
            <a:ext cx="85303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u="sng" dirty="0" smtClean="0">
                <a:solidFill>
                  <a:srgbClr val="7030A0"/>
                </a:solidFill>
                <a:cs typeface="Arial" pitchFamily="34" charset="0"/>
              </a:rPr>
              <a:t>Генеральный план </a:t>
            </a:r>
            <a:r>
              <a:rPr lang="ru-RU" sz="1400" b="1" kern="0" dirty="0" smtClean="0">
                <a:cs typeface="Arial" pitchFamily="34" charset="0"/>
              </a:rPr>
              <a:t>в </a:t>
            </a:r>
            <a:r>
              <a:rPr lang="ru-RU" sz="1400" b="1" kern="0" dirty="0">
                <a:cs typeface="Arial" pitchFamily="34" charset="0"/>
              </a:rPr>
              <a:t>общем смысле — проектный документ, на основании которого осуществляется планировка, застройка, реконструкция и иные виды градостроительного освоения территорий. Основной частью генерального плана (также называемой собственно генеральным планом) является масштабное изображение, полученное методом графического наложения чертежа проектируемого объекта на топографический, инженерно-топографический или фотографический план территории. При этом объектом проектирования может являться как земельный участок  с расположенным на нём отдельным архитектурным сооружением, так и территория целого города.</a:t>
            </a:r>
          </a:p>
        </p:txBody>
      </p:sp>
    </p:spTree>
    <p:extLst>
      <p:ext uri="{BB962C8B-B14F-4D97-AF65-F5344CB8AC3E}">
        <p14:creationId xmlns:p14="http://schemas.microsoft.com/office/powerpoint/2010/main" val="18988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6512511" cy="64100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ОБОСНОВЫВАЮЩАЯ ЧАСТЬ.</a:t>
            </a:r>
            <a:br>
              <a:rPr lang="ru-RU" sz="180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dirty="0">
                <a:solidFill>
                  <a:schemeClr val="tx1"/>
                </a:solidFill>
                <a:cs typeface="Arial" pitchFamily="34" charset="0"/>
              </a:rPr>
              <a:t>ИНЖЕНЕРНАЯ ИНФРАСТРУКТУРА. </a:t>
            </a:r>
            <a:r>
              <a:rPr lang="ru-RU" sz="1800" dirty="0" smtClean="0">
                <a:solidFill>
                  <a:schemeClr val="tx1"/>
                </a:solidFill>
                <a:cs typeface="Arial" pitchFamily="34" charset="0"/>
              </a:rPr>
              <a:t>ГАЗОСНАБЖЕНИЕ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7" y="897964"/>
            <a:ext cx="8672751" cy="5915411"/>
          </a:xfrm>
        </p:spPr>
        <p:txBody>
          <a:bodyPr>
            <a:noAutofit/>
          </a:bodyPr>
          <a:lstStyle/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На территории Соколовского сельсовета в настоящее время газифицировано с. </a:t>
            </a:r>
            <a:r>
              <a:rPr lang="ru-RU" sz="1400" dirty="0" err="1"/>
              <a:t>Соколово</a:t>
            </a:r>
            <a:r>
              <a:rPr lang="ru-RU" sz="1400" dirty="0"/>
              <a:t>. Газоснабжение села осуществляется посредством двух газорегуляторных пунктов (ГРП) от газораспределительной станции (ГРС), расположенной в районе с. </a:t>
            </a:r>
            <a:r>
              <a:rPr lang="ru-RU" sz="1400" dirty="0" err="1"/>
              <a:t>Соколово</a:t>
            </a:r>
            <a:r>
              <a:rPr lang="ru-RU" sz="1400" dirty="0"/>
              <a:t>. 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Природный газ используется:</a:t>
            </a:r>
          </a:p>
          <a:p>
            <a:pPr marL="0" lv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- административно-общественными </a:t>
            </a:r>
            <a:r>
              <a:rPr lang="ru-RU" sz="1400" dirty="0"/>
              <a:t>зданиями на нужды отопления и горячего водоснабжения; </a:t>
            </a:r>
          </a:p>
          <a:p>
            <a:pPr marL="0" lv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- жилой </a:t>
            </a:r>
            <a:r>
              <a:rPr lang="ru-RU" sz="1400" dirty="0"/>
              <a:t>усадебной застройкой на нужды отопления, горячего водоснабжения, </a:t>
            </a:r>
            <a:r>
              <a:rPr lang="ru-RU" sz="1400" dirty="0" err="1"/>
              <a:t>пищеприготовления</a:t>
            </a:r>
            <a:r>
              <a:rPr lang="ru-RU" sz="1400" dirty="0"/>
              <a:t>;</a:t>
            </a:r>
          </a:p>
          <a:p>
            <a:pPr marL="0" lv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- жилой </a:t>
            </a:r>
            <a:r>
              <a:rPr lang="ru-RU" sz="1400" dirty="0"/>
              <a:t>малоэтажной застройкой на нужды отопления и горячего водоснабжения, </a:t>
            </a:r>
            <a:r>
              <a:rPr lang="ru-RU" sz="1400" dirty="0" err="1"/>
              <a:t>пищеприготовления</a:t>
            </a:r>
            <a:r>
              <a:rPr lang="ru-RU" sz="1400" dirty="0"/>
              <a:t>.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Общая протяженность сетей 3,91 км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 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 smtClean="0"/>
              <a:t>Генеральным </a:t>
            </a:r>
            <a:r>
              <a:rPr lang="ru-RU" sz="1400" dirty="0"/>
              <a:t>планом предусматривается обеспечение сетями газоснабжения всех потребителей на территории Соколовского сельсовета.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Годовые расходы газа на индивидуально-бытовые нужды населения определены в соответствии с расчетными показателями, принятыми по приложению «А» СП 42-101-2003. Часовые расходы приняты по удельным нормам расхода газа с учетом коэффициента часового максимума, принятого по табл. №2 СП 42-101-2003в зависимости от количества </a:t>
            </a:r>
            <a:r>
              <a:rPr lang="ru-RU" sz="1400" dirty="0" err="1"/>
              <a:t>газоснабжаемого</a:t>
            </a:r>
            <a:r>
              <a:rPr lang="ru-RU" sz="1400" dirty="0"/>
              <a:t> населения.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Удельные нормы расхода газа определены на основании максимально-часового расхода 4х конфорочной газовой плиты, проточного водонагревателя.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Годовые расходы газа на отопление определены из максимально-часового расхода газа и продолжительности отопительного периода.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/>
              <a:t>Суммарный расход газа на территории Соколовского сельсовета составит примерно 12245 тыс. </a:t>
            </a:r>
            <a:r>
              <a:rPr lang="ru-RU" sz="1400" dirty="0" err="1" smtClean="0"/>
              <a:t>куб.м</a:t>
            </a:r>
            <a:r>
              <a:rPr lang="ru-RU" sz="1400" dirty="0" smtClean="0"/>
              <a:t>/год</a:t>
            </a:r>
            <a:r>
              <a:rPr lang="ru-RU" sz="1400" dirty="0"/>
              <a:t>.</a:t>
            </a:r>
          </a:p>
          <a:p>
            <a:pPr marL="0" indent="36195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400" dirty="0"/>
              <a:t>При выполнении рабочего проекта планировки в развитие генерального плана, необходимо, на основании уточненных расчетов инженерных нагрузок и соответствующих технических условий, разработать принципиальные схемы размещения сетей газоснабжения и сооружений инженерно-технического обеспечения</a:t>
            </a:r>
            <a:r>
              <a:rPr lang="ru-RU" sz="1400" dirty="0"/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9358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568952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6"/>
                </a:solidFill>
              </a:rPr>
              <a:t>СПАСИБО ЗА ВНИМАНИЕ!</a:t>
            </a:r>
            <a:endParaRPr lang="ru-RU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3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СОСТАВ ПРОЕКТА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56201969"/>
              </p:ext>
            </p:extLst>
          </p:nvPr>
        </p:nvGraphicFramePr>
        <p:xfrm>
          <a:off x="339799" y="928465"/>
          <a:ext cx="8506804" cy="18524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2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3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99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№ п/п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Наименование документации</a:t>
                      </a:r>
                      <a:endParaRPr lang="ru-RU" sz="12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7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</a:rPr>
                        <a:t>Утверждаемая часть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Положение о территориальном планировании Соколовского сельсовета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7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</a:rPr>
                        <a:t>Обосновывающая часть (прилагаемые материалы)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+mn-lt"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Материалы по обоснованию Генерального плана Соколовского сельсовета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913724"/>
              </p:ext>
            </p:extLst>
          </p:nvPr>
        </p:nvGraphicFramePr>
        <p:xfrm>
          <a:off x="397505" y="3224081"/>
          <a:ext cx="8420998" cy="33296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3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Номер</a:t>
                      </a:r>
                      <a:endParaRPr lang="ru-RU" sz="14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листа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Наименование документации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Масштаб</a:t>
                      </a:r>
                      <a:endParaRPr lang="ru-RU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33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Утверждаемая часть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3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Карта границ населенных пунктов (в том числе границ образуемых населенных пунктов), входящих в состав поселения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1:10000</a:t>
                      </a:r>
                      <a:endParaRPr lang="ru-RU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5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Карта планируемого размещения объектов местного значения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1:10000 </a:t>
                      </a:r>
                      <a:endParaRPr lang="ru-RU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1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Карта функционального зонирования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1:10000 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133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Обосновывающая часть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0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Карта границ поселения. Карта существующих границ населенных пунктов. Карта современного использования территории. Карта зон с особыми условиями использования территории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1:10000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Карта границ территорий, подверженных риску возникновения чрезвычайных ситуаций природного и техногенного характера.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1:10000 </a:t>
                      </a:r>
                      <a:endParaRPr lang="ru-R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6888" marR="56888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2638" y="620688"/>
            <a:ext cx="85689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Перечень текстовых материалов Генерального плана: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2915071"/>
            <a:ext cx="85689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Перечень графических материалов Генерального плана: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21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584" y="980728"/>
            <a:ext cx="74888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Перечень материалов Генерального плана в электронном виде: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578495"/>
          </a:xfrm>
        </p:spPr>
        <p:txBody>
          <a:bodyPr>
            <a:normAutofit/>
          </a:bodyPr>
          <a:lstStyle/>
          <a:p>
            <a:pPr marL="182880" indent="0" algn="r">
              <a:buNone/>
            </a:pPr>
            <a:r>
              <a:rPr lang="ru-RU" sz="1800" dirty="0" smtClean="0"/>
              <a:t>СОСТАВ ПРОЕКТА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31793"/>
              </p:ext>
            </p:extLst>
          </p:nvPr>
        </p:nvGraphicFramePr>
        <p:xfrm>
          <a:off x="539552" y="1412776"/>
          <a:ext cx="8280920" cy="17281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88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2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98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Наименование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x-none" sz="140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0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Электронная версия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DVD-диск.  1 этап работ по подготовке проекта генерального плана Соколовского сельсовета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</a:rPr>
                        <a:t>Колыванского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</a:rPr>
                        <a:t> района Новосибирской области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6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3340967"/>
          </a:xfrm>
        </p:spPr>
        <p:txBody>
          <a:bodyPr/>
          <a:lstStyle/>
          <a:p>
            <a:pPr marL="0" lvl="8" indent="0" algn="ctr">
              <a:buNone/>
            </a:pPr>
            <a:r>
              <a:rPr lang="ru-RU" sz="3000" dirty="0" smtClean="0"/>
              <a:t>ПРОЕКТ ГЕНЕРАЛЬНОГО ПЛАНА </a:t>
            </a:r>
          </a:p>
          <a:p>
            <a:pPr marL="0" lvl="8" indent="0" algn="ctr">
              <a:buNone/>
            </a:pPr>
            <a:r>
              <a:rPr lang="ru-RU" sz="3000" dirty="0" smtClean="0"/>
              <a:t>СОКОЛОВСКОГО СЕЛЬСОВЕТА </a:t>
            </a:r>
          </a:p>
          <a:p>
            <a:pPr marL="0" lvl="8" indent="0" algn="ctr">
              <a:buNone/>
            </a:pPr>
            <a:r>
              <a:rPr lang="ru-RU" sz="3000" dirty="0" smtClean="0"/>
              <a:t>КОЛЫВАНСКОГО РАЙОНА </a:t>
            </a:r>
          </a:p>
          <a:p>
            <a:pPr marL="0" lvl="8" indent="0" algn="ctr">
              <a:buNone/>
            </a:pPr>
            <a:r>
              <a:rPr lang="ru-RU" sz="3000" dirty="0" smtClean="0"/>
              <a:t>НОВОСИБИРСКОЙ ОБЛАСТИ</a:t>
            </a:r>
          </a:p>
          <a:p>
            <a:pPr marL="0" lvl="8" indent="0" algn="ctr">
              <a:buNone/>
            </a:pPr>
            <a:endParaRPr lang="ru-RU" dirty="0"/>
          </a:p>
          <a:p>
            <a:pPr marL="0" lvl="8" indent="0" algn="ctr">
              <a:buNone/>
            </a:pPr>
            <a:r>
              <a:rPr lang="ru-RU" dirty="0" smtClean="0"/>
              <a:t>УТВЕРЖДАЕМАЯ ЧАСТЬ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6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04664"/>
            <a:ext cx="6512511" cy="424984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ПРОЕКТ ГЕНЕРАЛЬНОГО ПЛАНА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836712"/>
            <a:ext cx="8557922" cy="4464496"/>
          </a:xfrm>
        </p:spPr>
        <p:txBody>
          <a:bodyPr/>
          <a:lstStyle/>
          <a:p>
            <a:pPr marL="44450" indent="311150" algn="just">
              <a:buNone/>
            </a:pPr>
            <a:r>
              <a:rPr lang="ru-RU" sz="1400" dirty="0" smtClean="0">
                <a:cs typeface="Arial" pitchFamily="34" charset="0"/>
              </a:rPr>
              <a:t>В проекте Генерального плана приняты следующие проектные периоды: </a:t>
            </a:r>
          </a:p>
          <a:p>
            <a:pPr marL="44450" indent="311150" algn="just">
              <a:buNone/>
            </a:pPr>
            <a:r>
              <a:rPr lang="ru-RU" sz="1400" dirty="0" smtClean="0">
                <a:cs typeface="Arial" pitchFamily="34" charset="0"/>
              </a:rPr>
              <a:t>- </a:t>
            </a:r>
            <a:r>
              <a:rPr lang="x-none" sz="1400" dirty="0" smtClean="0">
                <a:cs typeface="Arial" pitchFamily="34" charset="0"/>
              </a:rPr>
              <a:t>исходный </a:t>
            </a:r>
            <a:r>
              <a:rPr lang="x-none" sz="1400" dirty="0">
                <a:cs typeface="Arial" pitchFamily="34" charset="0"/>
              </a:rPr>
              <a:t>год проектирования – 20</a:t>
            </a:r>
            <a:r>
              <a:rPr lang="ru-RU" sz="1400" dirty="0">
                <a:cs typeface="Arial" pitchFamily="34" charset="0"/>
              </a:rPr>
              <a:t>20</a:t>
            </a:r>
            <a:r>
              <a:rPr lang="x-none" sz="1400" dirty="0">
                <a:cs typeface="Arial" pitchFamily="34" charset="0"/>
              </a:rPr>
              <a:t> </a:t>
            </a:r>
            <a:r>
              <a:rPr lang="x-none" sz="1400" dirty="0" smtClean="0">
                <a:cs typeface="Arial" pitchFamily="34" charset="0"/>
              </a:rPr>
              <a:t>год;</a:t>
            </a:r>
            <a:endParaRPr lang="ru-RU" sz="1400" dirty="0">
              <a:cs typeface="Arial" pitchFamily="34" charset="0"/>
            </a:endParaRPr>
          </a:p>
          <a:p>
            <a:pPr marL="44450" indent="311150" algn="just">
              <a:buNone/>
            </a:pPr>
            <a:r>
              <a:rPr lang="ru-RU" sz="1400" dirty="0" smtClean="0">
                <a:cs typeface="Arial" pitchFamily="34" charset="0"/>
              </a:rPr>
              <a:t>- </a:t>
            </a:r>
            <a:r>
              <a:rPr lang="x-none" sz="1400" dirty="0" smtClean="0">
                <a:cs typeface="Arial" pitchFamily="34" charset="0"/>
              </a:rPr>
              <a:t>первая </a:t>
            </a:r>
            <a:r>
              <a:rPr lang="x-none" sz="1400" dirty="0">
                <a:cs typeface="Arial" pitchFamily="34" charset="0"/>
              </a:rPr>
              <a:t>очередь реализации Генерального плана – начало 20</a:t>
            </a:r>
            <a:r>
              <a:rPr lang="ru-RU" sz="1400" dirty="0">
                <a:cs typeface="Arial" pitchFamily="34" charset="0"/>
              </a:rPr>
              <a:t>30</a:t>
            </a:r>
            <a:r>
              <a:rPr lang="x-none" sz="1400" dirty="0">
                <a:cs typeface="Arial" pitchFamily="34" charset="0"/>
              </a:rPr>
              <a:t> года (</a:t>
            </a:r>
            <a:r>
              <a:rPr lang="ru-RU" sz="1400" dirty="0">
                <a:cs typeface="Arial" pitchFamily="34" charset="0"/>
              </a:rPr>
              <a:t>10</a:t>
            </a:r>
            <a:r>
              <a:rPr lang="x-none" sz="1400" dirty="0">
                <a:cs typeface="Arial" pitchFamily="34" charset="0"/>
              </a:rPr>
              <a:t> лет</a:t>
            </a:r>
            <a:r>
              <a:rPr lang="x-none" sz="1400" dirty="0" smtClean="0">
                <a:cs typeface="Arial" pitchFamily="34" charset="0"/>
              </a:rPr>
              <a:t>);</a:t>
            </a:r>
            <a:endParaRPr lang="ru-RU" sz="1400" dirty="0">
              <a:cs typeface="Arial" pitchFamily="34" charset="0"/>
            </a:endParaRPr>
          </a:p>
          <a:p>
            <a:pPr marL="44450" indent="311150" algn="just">
              <a:buNone/>
            </a:pPr>
            <a:r>
              <a:rPr lang="ru-RU" sz="1400" dirty="0" smtClean="0">
                <a:cs typeface="Arial" pitchFamily="34" charset="0"/>
              </a:rPr>
              <a:t>- </a:t>
            </a:r>
            <a:r>
              <a:rPr lang="x-none" sz="1400" dirty="0" smtClean="0">
                <a:cs typeface="Arial" pitchFamily="34" charset="0"/>
              </a:rPr>
              <a:t>расчетный </a:t>
            </a:r>
            <a:r>
              <a:rPr lang="x-none" sz="1400" dirty="0">
                <a:cs typeface="Arial" pitchFamily="34" charset="0"/>
              </a:rPr>
              <a:t>срок реализации Генерального плана – начало 20</a:t>
            </a:r>
            <a:r>
              <a:rPr lang="ru-RU" sz="1400" dirty="0">
                <a:cs typeface="Arial" pitchFamily="34" charset="0"/>
              </a:rPr>
              <a:t>40</a:t>
            </a:r>
            <a:r>
              <a:rPr lang="x-none" sz="1400" dirty="0">
                <a:cs typeface="Arial" pitchFamily="34" charset="0"/>
              </a:rPr>
              <a:t> года (</a:t>
            </a:r>
            <a:r>
              <a:rPr lang="ru-RU" sz="1400" dirty="0">
                <a:cs typeface="Arial" pitchFamily="34" charset="0"/>
              </a:rPr>
              <a:t>20</a:t>
            </a:r>
            <a:r>
              <a:rPr lang="x-none" sz="1400" dirty="0">
                <a:cs typeface="Arial" pitchFamily="34" charset="0"/>
              </a:rPr>
              <a:t> лет</a:t>
            </a:r>
            <a:r>
              <a:rPr lang="x-none" sz="1400" dirty="0" smtClean="0">
                <a:cs typeface="Arial" pitchFamily="34" charset="0"/>
              </a:rPr>
              <a:t>).</a:t>
            </a:r>
            <a:endParaRPr lang="ru-RU" sz="1400" dirty="0" smtClean="0">
              <a:cs typeface="Arial" pitchFamily="34" charset="0"/>
            </a:endParaRPr>
          </a:p>
          <a:p>
            <a:pPr marL="44450" indent="311150" algn="just">
              <a:buNone/>
            </a:pPr>
            <a:r>
              <a:rPr lang="ru-RU" sz="1400" dirty="0"/>
              <a:t>Проект генерального плана Соколовского сельсовета </a:t>
            </a:r>
            <a:r>
              <a:rPr lang="ru-RU" sz="1400" dirty="0" err="1"/>
              <a:t>Колыванского</a:t>
            </a:r>
            <a:r>
              <a:rPr lang="ru-RU" sz="1400" dirty="0"/>
              <a:t> района Новосибирской области выполнен в местной системе координат Новосибирской области МСК-54 (зона 4), на основе цифровых спутниковых снимков общего доступа и кадастровых планов территорий муниципального образования с выгрузкой </a:t>
            </a:r>
            <a:r>
              <a:rPr lang="ru-RU" sz="1400" dirty="0" err="1"/>
              <a:t>Росреестра</a:t>
            </a:r>
            <a:r>
              <a:rPr lang="ru-RU" sz="1400" dirty="0"/>
              <a:t> от августа 2019 года.</a:t>
            </a:r>
          </a:p>
          <a:p>
            <a:pPr marL="44450" indent="311150" algn="just">
              <a:buNone/>
            </a:pPr>
            <a:r>
              <a:rPr lang="ru-RU" sz="1400" dirty="0"/>
              <a:t>Проект Генерального плана выполнен с применением компьютерных геоинформационных технологий в программе «</a:t>
            </a:r>
            <a:r>
              <a:rPr lang="en-US" sz="1400" dirty="0"/>
              <a:t>MapInfo</a:t>
            </a:r>
            <a:r>
              <a:rPr lang="ru-RU" sz="1400" dirty="0"/>
              <a:t>»; содержит соответствующие картографические слои и электронные </a:t>
            </a:r>
            <a:r>
              <a:rPr lang="ru-RU" sz="1400" dirty="0" smtClean="0"/>
              <a:t>таблицы.</a:t>
            </a:r>
          </a:p>
          <a:p>
            <a:pPr marL="44450" indent="311150" algn="just">
              <a:buNone/>
            </a:pPr>
            <a:r>
              <a:rPr lang="ru-RU" sz="1400" dirty="0" smtClean="0"/>
              <a:t>На </a:t>
            </a:r>
            <a:r>
              <a:rPr lang="ru-RU" sz="1400" dirty="0"/>
              <a:t>начало 2019 года фактическая численность населения Соколовского сельсовета </a:t>
            </a:r>
            <a:r>
              <a:rPr lang="ru-RU" sz="1400" dirty="0" err="1"/>
              <a:t>Колыванского</a:t>
            </a:r>
            <a:r>
              <a:rPr lang="ru-RU" sz="1400" dirty="0"/>
              <a:t> района Новосибирской области (далее также – поселение, Соколовский сельсовет) составила 1333 человека, прогнозная численность (начало 2040 года) составит ориентировочно 1750 человек.</a:t>
            </a:r>
          </a:p>
          <a:p>
            <a:pPr marL="330200" lvl="0" indent="-285750" algn="just">
              <a:buFontTx/>
              <a:buChar char="-"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44450" indent="311150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4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6512511" cy="785024"/>
          </a:xfrm>
        </p:spPr>
        <p:txBody>
          <a:bodyPr/>
          <a:lstStyle/>
          <a:p>
            <a:pPr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ПРИЛОЖЕНИЕ 1. </a:t>
            </a:r>
            <a:br>
              <a:rPr lang="ru-RU" sz="1800" b="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ПОЛОЖЕНИЕ О ТЕРРИТОРИАЛЬНОМ ПЛАНИРОВАНИИ</a:t>
            </a:r>
            <a:r>
              <a:rPr lang="ru-RU" sz="1800" b="0" dirty="0">
                <a:solidFill>
                  <a:srgbClr val="00B050"/>
                </a:solidFill>
                <a:cs typeface="Arial" pitchFamily="34" charset="0"/>
              </a:rPr>
              <a:t/>
            </a:r>
            <a:br>
              <a:rPr lang="ru-RU" sz="1800" b="0" dirty="0">
                <a:solidFill>
                  <a:srgbClr val="00B050"/>
                </a:solidFill>
                <a:cs typeface="Arial" pitchFamily="34" charset="0"/>
              </a:rPr>
            </a:br>
            <a:endParaRPr lang="ru-RU" sz="1800" b="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980728"/>
            <a:ext cx="8640960" cy="5616624"/>
          </a:xfrm>
        </p:spPr>
        <p:txBody>
          <a:bodyPr/>
          <a:lstStyle/>
          <a:p>
            <a:pPr marL="45720" indent="0">
              <a:buNone/>
            </a:pPr>
            <a:r>
              <a:rPr lang="x-none" sz="1400"/>
              <a:t>1. </a:t>
            </a:r>
            <a:r>
              <a:rPr lang="ru-RU" sz="1400" dirty="0"/>
              <a:t>Сведения о видах, назначении и наименованиях планируемых для размещения объектов местного значения поселения, их основные характеристики, их местоположение, характеристики зон с особыми условиями использования территории</a:t>
            </a:r>
          </a:p>
          <a:p>
            <a:pPr marL="45720" indent="0" algn="r">
              <a:buNone/>
            </a:pPr>
            <a:r>
              <a:rPr lang="ru-RU" sz="1400" dirty="0" smtClean="0"/>
              <a:t>Таблица </a:t>
            </a:r>
            <a:r>
              <a:rPr lang="ru-RU" sz="1400" dirty="0"/>
              <a:t>№ </a:t>
            </a:r>
            <a:r>
              <a:rPr lang="ru-RU" sz="1400" dirty="0" smtClean="0"/>
              <a:t>1</a:t>
            </a:r>
          </a:p>
          <a:p>
            <a:pPr marL="45720" indent="0" algn="r">
              <a:buNone/>
            </a:pPr>
            <a:endParaRPr lang="ru-RU" sz="1400" dirty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073266"/>
              </p:ext>
            </p:extLst>
          </p:nvPr>
        </p:nvGraphicFramePr>
        <p:xfrm>
          <a:off x="323529" y="2132856"/>
          <a:ext cx="8612241" cy="3834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0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74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объекта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Назначение,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местоположение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Основные ха­рактеристики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 реализации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функциональной зоны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Характеристики зон с особыми условиями использования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Объекты физической культуры и массового спорта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233" marR="37233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Строительство спортивного комплекса (спортивные залы общего пользования, помещения для физкультурно-оздоровительных занятий) в с. </a:t>
                      </a:r>
                      <a:r>
                        <a:rPr lang="ru-RU" sz="1200" dirty="0" err="1">
                          <a:effectLst/>
                        </a:rPr>
                        <a:t>Соколово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объект, 700 </a:t>
                      </a:r>
                      <a:r>
                        <a:rPr lang="ru-RU" sz="1200" dirty="0" err="1">
                          <a:effectLst/>
                        </a:rPr>
                        <a:t>кв.м</a:t>
                      </a:r>
                      <a:r>
                        <a:rPr lang="ru-RU" sz="1200" dirty="0">
                          <a:effectLst/>
                        </a:rPr>
                        <a:t>. площади пола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2040 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Многофункциональная общественно-деловая зона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Установление не требуется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084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233" marR="37233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Объекты физической культуры и массового спорта</a:t>
                      </a:r>
                      <a:endParaRPr lang="ru-RU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233" marR="372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Плоскостные сооружения в с. Соколово (хоккейная коробка)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объект, 12000 кв.м. площади пола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2040 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Зона специализи­рованной  общественной застройки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Установление не требуется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233" marR="3723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89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62520"/>
            <a:ext cx="6512511" cy="569000"/>
          </a:xfrm>
        </p:spPr>
        <p:txBody>
          <a:bodyPr/>
          <a:lstStyle/>
          <a:p>
            <a:pPr marL="0" indent="0">
              <a:buNone/>
            </a:pP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ПРИЛОЖЕНИЕ 1. </a:t>
            </a:r>
            <a:br>
              <a:rPr lang="ru-RU" sz="1800" b="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ПОЛОЖЕНИЕ О ТЕРРИТОРИАЛЬНОМ ПЛАНИРОВАНИИ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05476682"/>
              </p:ext>
            </p:extLst>
          </p:nvPr>
        </p:nvGraphicFramePr>
        <p:xfrm>
          <a:off x="380247" y="883920"/>
          <a:ext cx="8512234" cy="4391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266">
                  <a:extLst>
                    <a:ext uri="{9D8B030D-6E8A-4147-A177-3AD203B41FA5}">
                      <a16:colId xmlns:a16="http://schemas.microsoft.com/office/drawing/2014/main" val="311020679"/>
                    </a:ext>
                  </a:extLst>
                </a:gridCol>
                <a:gridCol w="1207036">
                  <a:extLst>
                    <a:ext uri="{9D8B030D-6E8A-4147-A177-3AD203B41FA5}">
                      <a16:colId xmlns:a16="http://schemas.microsoft.com/office/drawing/2014/main" val="2494975477"/>
                    </a:ext>
                  </a:extLst>
                </a:gridCol>
                <a:gridCol w="1690530">
                  <a:extLst>
                    <a:ext uri="{9D8B030D-6E8A-4147-A177-3AD203B41FA5}">
                      <a16:colId xmlns:a16="http://schemas.microsoft.com/office/drawing/2014/main" val="3764440416"/>
                    </a:ext>
                  </a:extLst>
                </a:gridCol>
                <a:gridCol w="1246190">
                  <a:extLst>
                    <a:ext uri="{9D8B030D-6E8A-4147-A177-3AD203B41FA5}">
                      <a16:colId xmlns:a16="http://schemas.microsoft.com/office/drawing/2014/main" val="3351973413"/>
                    </a:ext>
                  </a:extLst>
                </a:gridCol>
                <a:gridCol w="1654776">
                  <a:extLst>
                    <a:ext uri="{9D8B030D-6E8A-4147-A177-3AD203B41FA5}">
                      <a16:colId xmlns:a16="http://schemas.microsoft.com/office/drawing/2014/main" val="1192429121"/>
                    </a:ext>
                  </a:extLst>
                </a:gridCol>
                <a:gridCol w="1239380">
                  <a:extLst>
                    <a:ext uri="{9D8B030D-6E8A-4147-A177-3AD203B41FA5}">
                      <a16:colId xmlns:a16="http://schemas.microsoft.com/office/drawing/2014/main" val="1223139075"/>
                    </a:ext>
                  </a:extLst>
                </a:gridCol>
                <a:gridCol w="1081056">
                  <a:extLst>
                    <a:ext uri="{9D8B030D-6E8A-4147-A177-3AD203B41FA5}">
                      <a16:colId xmlns:a16="http://schemas.microsoft.com/office/drawing/2014/main" val="2038104402"/>
                    </a:ext>
                  </a:extLst>
                </a:gridCol>
              </a:tblGrid>
              <a:tr h="326516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Объекты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культурно-досугового (клубного)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типа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Строительство досугового центра с размещением зрительного зала, помещений для культурно-досуговой деятельности, общедоступной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библиотеки, кафе, общей проектной мощностью 300 мест, с возможным размещением центра дополнительного образования детей на 60 мест, в с. Соколово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1 объект, 300 мест, 60 мест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2040 год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Многофункциональная общественно-деловая зона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Установление не требуется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78574"/>
                  </a:ext>
                </a:extLst>
              </a:tr>
              <a:tr h="112671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Объекты транспортной инфраструктуры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Строительство моста через р. Чик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1 объект, характеристики по заданию на проектирование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2040 год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транспортной инфраструктуры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Установление не требуется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2852" marR="32852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38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06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6512511" cy="713016"/>
          </a:xfrm>
        </p:spPr>
        <p:txBody>
          <a:bodyPr/>
          <a:lstStyle/>
          <a:p>
            <a:pPr marL="0" indent="0">
              <a:buNone/>
            </a:pP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ПРИЛОЖЕНИЕ 1. </a:t>
            </a:r>
            <a:br>
              <a:rPr lang="ru-RU" sz="1800" b="0" dirty="0">
                <a:solidFill>
                  <a:schemeClr val="tx1"/>
                </a:solidFill>
                <a:cs typeface="Arial" pitchFamily="34" charset="0"/>
              </a:rPr>
            </a:br>
            <a:r>
              <a:rPr lang="ru-RU" sz="1800" b="0" dirty="0">
                <a:solidFill>
                  <a:schemeClr val="tx1"/>
                </a:solidFill>
                <a:cs typeface="Arial" pitchFamily="34" charset="0"/>
              </a:rPr>
              <a:t>ПОЛОЖЕНИЕ О ТЕРРИТОРИАЛЬНОМ ПЛАНИРОВАНИИ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8568952" cy="561662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x-none" sz="1400"/>
              <a:t>2. Параметры функциональных зон, а также сведения о планируемых для размещения в них объектах федерального значения</a:t>
            </a:r>
            <a:r>
              <a:rPr lang="ru-RU" sz="1400" dirty="0"/>
              <a:t>, объектах регионального значения, объектах местного значения за исключением линейных объектов</a:t>
            </a:r>
          </a:p>
          <a:p>
            <a:pPr marL="45720" indent="0" algn="r">
              <a:buNone/>
            </a:pPr>
            <a:r>
              <a:rPr lang="x-none" sz="1400" smtClean="0"/>
              <a:t>Таблица</a:t>
            </a:r>
            <a:r>
              <a:rPr lang="ru-RU" sz="1400" dirty="0" smtClean="0"/>
              <a:t> </a:t>
            </a:r>
            <a:r>
              <a:rPr lang="ru-RU" sz="1400" dirty="0"/>
              <a:t>№ </a:t>
            </a:r>
            <a:r>
              <a:rPr lang="ru-RU" sz="1400" dirty="0" smtClean="0"/>
              <a:t>2</a:t>
            </a:r>
          </a:p>
          <a:p>
            <a:pPr marL="45720" indent="0">
              <a:buNone/>
            </a:pP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191753"/>
              </p:ext>
            </p:extLst>
          </p:nvPr>
        </p:nvGraphicFramePr>
        <p:xfrm>
          <a:off x="395536" y="1988841"/>
          <a:ext cx="8424935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2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1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6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014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Параметры функциональных зон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Сведения о планируемых объектах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Площадь, га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Федерального значения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Регионального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значения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Местного значения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муниципального района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Местного значения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04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Общая площадь сельского поселения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23556,00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Жилые зоны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45,31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0,19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застройки </a:t>
                      </a:r>
                      <a:r>
                        <a:rPr lang="ru-RU" sz="1200" b="0" dirty="0" smtClean="0">
                          <a:effectLst/>
                        </a:rPr>
                        <a:t>индивидуальными </a:t>
                      </a:r>
                      <a:r>
                        <a:rPr lang="ru-RU" sz="1200" b="0" dirty="0">
                          <a:effectLst/>
                        </a:rPr>
                        <a:t>жилыми домами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164,75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0,70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1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D0D3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Зона застройки малоэтажными жилыми домами (до 4 этажей, включая мансардный)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indent="-21590"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</a:rPr>
                        <a:t>36,08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034" marR="20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0,15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</a:rPr>
                        <a:t>-</a:t>
                      </a:r>
                      <a:endParaRPr lang="ru-RU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-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0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</TotalTime>
  <Words>2016</Words>
  <Application>Microsoft Office PowerPoint</Application>
  <PresentationFormat>Экран (4:3)</PresentationFormat>
  <Paragraphs>400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Georgia</vt:lpstr>
      <vt:lpstr>Times New Roman</vt:lpstr>
      <vt:lpstr>Trebuchet MS</vt:lpstr>
      <vt:lpstr>Воздушный поток</vt:lpstr>
      <vt:lpstr>Подготовка проекта генерального плана Соколовского сельсовета колыванского района новосибирской области      Генеральный план соколовского сельсовета колыванского района новосибирской области</vt:lpstr>
      <vt:lpstr>ОБЩИЕ ПОЛОЖЕНИЯ</vt:lpstr>
      <vt:lpstr>СОСТАВ ПРОЕКТА</vt:lpstr>
      <vt:lpstr>СОСТАВ ПРОЕКТА</vt:lpstr>
      <vt:lpstr>Презентация PowerPoint</vt:lpstr>
      <vt:lpstr>ПРОЕКТ ГЕНЕРАЛЬНОГО ПЛАНА</vt:lpstr>
      <vt:lpstr>ПРИЛОЖЕНИЕ 1.  ПОЛОЖЕНИЕ О ТЕРРИТОРИАЛЬНОМ ПЛАНИРОВАНИИ </vt:lpstr>
      <vt:lpstr>ПРИЛОЖЕНИЕ 1.  ПОЛОЖЕНИЕ О ТЕРРИТОРИАЛЬНОМ ПЛАНИРОВАНИИ</vt:lpstr>
      <vt:lpstr>ПРИЛОЖЕНИЕ 1.  ПОЛОЖЕНИЕ О ТЕРРИТОРИАЛЬНОМ ПЛАНИРОВАНИИ</vt:lpstr>
      <vt:lpstr>ПРИЛОЖЕНИЕ 1.  ПОЛОЖЕНИЕ О ТЕРРИТОРИАЛЬНОМ ПЛАНИРОВАНИИ</vt:lpstr>
      <vt:lpstr>ПРИЛОЖЕНИЕ 1.  ПОЛОЖЕНИЕ О ТЕРРИТОРИАЛЬНОМ ПЛАНИРОВАНИИ</vt:lpstr>
      <vt:lpstr>Презентация PowerPoint</vt:lpstr>
      <vt:lpstr>ОБОСНОВЫВАЮЩАЯ ЧАСТЬ. ЧИСЛЕННОСТЬ НАСЕЛЕНИЯ </vt:lpstr>
      <vt:lpstr>ОБОСНОВЫВАЮЩАЯ ЧАСТЬ. ЖИЛИЩНЫЙ ФОНД</vt:lpstr>
      <vt:lpstr>ОБОСНОВЫВАЮЩАЯ ЧАСТЬ. ТРАНСПОРТНАЯ ИНФРАСТРУКТУРА</vt:lpstr>
      <vt:lpstr>ОБОСНОВЫВАЮЩАЯ ЧАСТЬ. ИНЖЕНЕРНАЯ ИНФРАСТРУКТУРА. ВОДОСНАБЖЕНИЕ</vt:lpstr>
      <vt:lpstr>ОБОСНОВЫВАЮЩАЯ ЧАСТЬ. ИНЖЕНЕРНАЯ ИНФРАСТРУКТУРА. ВОДООТВЕДЕНИЕ</vt:lpstr>
      <vt:lpstr>ОБОСНОВЫВАЮЩАЯ ЧАСТЬ. ИНЖЕНЕРНАЯ ИНФРАСТРУКТУРА. ТЕПЛОСНАБЖЕНИЕ</vt:lpstr>
      <vt:lpstr>ОБОСНОВЫВАЮЩАЯ ЧАСТЬ. ИНЖЕНЕРНАЯ ИНФРАСТРУКТУРА. ЭЛЕКТРОСНАБЖЕНИЕ</vt:lpstr>
      <vt:lpstr>ОБОСНОВЫВАЮЩАЯ ЧАСТЬ. ИНЖЕНЕРНАЯ ИНФРАСТРУКТУРА. ГАЗОСНАБЖЕНИЕ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проекта генерального плана Соколовского сельсовета колыванского района новосибирской области      Генеральный план соколовского сельсовета колыванского района новосибирской области</dc:title>
  <dc:creator>МАКС</dc:creator>
  <cp:lastModifiedBy>Пользователь</cp:lastModifiedBy>
  <cp:revision>16</cp:revision>
  <dcterms:created xsi:type="dcterms:W3CDTF">2020-01-06T14:19:20Z</dcterms:created>
  <dcterms:modified xsi:type="dcterms:W3CDTF">2020-01-09T03:28:36Z</dcterms:modified>
</cp:coreProperties>
</file>